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654" r:id="rId3"/>
    <p:sldId id="655" r:id="rId4"/>
    <p:sldId id="656" r:id="rId5"/>
    <p:sldId id="657" r:id="rId6"/>
    <p:sldId id="658" r:id="rId7"/>
    <p:sldId id="660" r:id="rId8"/>
    <p:sldId id="661" r:id="rId9"/>
    <p:sldId id="662" r:id="rId10"/>
    <p:sldId id="663" r:id="rId11"/>
    <p:sldId id="664" r:id="rId12"/>
    <p:sldId id="666" r:id="rId13"/>
  </p:sldIdLst>
  <p:sldSz cx="9144000" cy="5143500" type="screen16x9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935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6" autoAdjust="0"/>
    <p:restoredTop sz="90791" autoAdjust="0"/>
  </p:normalViewPr>
  <p:slideViewPr>
    <p:cSldViewPr snapToGrid="0" snapToObjects="1">
      <p:cViewPr varScale="1">
        <p:scale>
          <a:sx n="129" d="100"/>
          <a:sy n="129" d="100"/>
        </p:scale>
        <p:origin x="330" y="54"/>
      </p:cViewPr>
      <p:guideLst>
        <p:guide orient="horz" pos="2935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2" d="100"/>
        <a:sy n="92" d="100"/>
      </p:scale>
      <p:origin x="0" y="3396"/>
    </p:cViewPr>
  </p:sorterViewPr>
  <p:notesViewPr>
    <p:cSldViewPr snapToGrid="0" snapToObjects="1">
      <p:cViewPr varScale="1">
        <p:scale>
          <a:sx n="91" d="100"/>
          <a:sy n="91" d="100"/>
        </p:scale>
        <p:origin x="-3654" y="-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6E268-E7FF-4320-8AAF-F400734E5BD1}" type="datetimeFigureOut">
              <a:rPr lang="de-DE" smtClean="0"/>
              <a:t>16.12.2016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E38E6-E089-40ED-BC45-E126BEECA775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0454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B63A269-96B6-4E70-BA58-0DC28C8F50F9}" type="datetimeFigureOut">
              <a:rPr lang="de-DE"/>
              <a:pPr>
                <a:defRPr/>
              </a:pPr>
              <a:t>16.12.2016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5352B37E-C46B-4046-845D-146D27F6BB0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390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52B37E-C46B-4046-845D-146D27F6BB0F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3015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52B37E-C46B-4046-845D-146D27F6BB0F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2098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52B37E-C46B-4046-845D-146D27F6BB0F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3015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52B37E-C46B-4046-845D-146D27F6BB0F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3015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52B37E-C46B-4046-845D-146D27F6BB0F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3015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52B37E-C46B-4046-845D-146D27F6BB0F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3015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52B37E-C46B-4046-845D-146D27F6BB0F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3015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52B37E-C46B-4046-845D-146D27F6BB0F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3015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52B37E-C46B-4046-845D-146D27F6BB0F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3015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52B37E-C46B-4046-845D-146D27F6BB0F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3015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e ohne Marg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-10094"/>
            <a:ext cx="9144000" cy="515359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40000">
                <a:schemeClr val="bg1"/>
              </a:gs>
            </a:gsLst>
            <a:lin ang="16200000" scaled="1"/>
            <a:tileRect/>
          </a:gradFill>
          <a:ln w="3175"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9" name="Rechteck 16"/>
          <p:cNvSpPr/>
          <p:nvPr userDrawn="1"/>
        </p:nvSpPr>
        <p:spPr>
          <a:xfrm>
            <a:off x="0" y="0"/>
            <a:ext cx="9144000" cy="409228"/>
          </a:xfrm>
          <a:prstGeom prst="rect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 sz="1600" dirty="0"/>
          </a:p>
        </p:txBody>
      </p:sp>
      <p:pic>
        <p:nvPicPr>
          <p:cNvPr id="11" name="Bild 3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7526907" y="104394"/>
            <a:ext cx="1509589" cy="20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56" y="51786"/>
            <a:ext cx="73448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 lang="de-DE" sz="1400" b="1" kern="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 charset="0"/>
              </a:defRPr>
            </a:lvl1pPr>
          </a:lstStyle>
          <a:p>
            <a:pPr lvl="0" algn="l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613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6"/>
          <p:cNvSpPr/>
          <p:nvPr userDrawn="1"/>
        </p:nvSpPr>
        <p:spPr>
          <a:xfrm>
            <a:off x="0" y="0"/>
            <a:ext cx="9144000" cy="409228"/>
          </a:xfrm>
          <a:prstGeom prst="rect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 sz="1600" dirty="0"/>
          </a:p>
        </p:txBody>
      </p:sp>
      <p:sp>
        <p:nvSpPr>
          <p:cNvPr id="3" name="Titel 1"/>
          <p:cNvSpPr>
            <a:spLocks noGrp="1"/>
          </p:cNvSpPr>
          <p:nvPr>
            <p:ph type="ctrTitle"/>
          </p:nvPr>
        </p:nvSpPr>
        <p:spPr>
          <a:xfrm>
            <a:off x="97456" y="51786"/>
            <a:ext cx="73448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 lang="de-DE" sz="1400" b="1" kern="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 charset="0"/>
              </a:defRPr>
            </a:lvl1pPr>
          </a:lstStyle>
          <a:p>
            <a:pPr lvl="0" algn="l"/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4" name="Bild 3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7526907" y="104394"/>
            <a:ext cx="1509589" cy="20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96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1D2AFF-6701-43F9-A39C-67D3739C4956}" type="datetimeFigureOut">
              <a:rPr lang="de-DE"/>
              <a:pPr>
                <a:defRPr/>
              </a:pPr>
              <a:t>16.12.2016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D30DD5-DDD7-4AB8-8724-CCFB46A47AE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7" name="Rechteck 16"/>
          <p:cNvSpPr/>
          <p:nvPr userDrawn="1"/>
        </p:nvSpPr>
        <p:spPr>
          <a:xfrm>
            <a:off x="0" y="0"/>
            <a:ext cx="9144000" cy="409228"/>
          </a:xfrm>
          <a:prstGeom prst="rect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 sz="1600" dirty="0"/>
          </a:p>
        </p:txBody>
      </p:sp>
      <p:pic>
        <p:nvPicPr>
          <p:cNvPr id="8" name="Bild 3"/>
          <p:cNvPicPr>
            <a:picLocks noChangeAspect="1" noChangeArrowheads="1"/>
          </p:cNvPicPr>
          <p:nvPr userDrawn="1"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7526907" y="104394"/>
            <a:ext cx="1509589" cy="20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el 1"/>
          <p:cNvSpPr txBox="1">
            <a:spLocks/>
          </p:cNvSpPr>
          <p:nvPr userDrawn="1"/>
        </p:nvSpPr>
        <p:spPr>
          <a:xfrm>
            <a:off x="97456" y="51786"/>
            <a:ext cx="73448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 lang="de-DE" sz="1400" b="1" kern="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Titelmasterformat durch Klicken bearbeiten</a:t>
            </a:r>
            <a:endParaRPr kumimoji="0" lang="de-DE" sz="14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0" name="Rechteck 16"/>
          <p:cNvSpPr/>
          <p:nvPr userDrawn="1"/>
        </p:nvSpPr>
        <p:spPr>
          <a:xfrm>
            <a:off x="0" y="4734272"/>
            <a:ext cx="9144000" cy="409228"/>
          </a:xfrm>
          <a:prstGeom prst="rect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56" y="51786"/>
            <a:ext cx="7344816" cy="307777"/>
          </a:xfrm>
        </p:spPr>
        <p:txBody>
          <a:bodyPr/>
          <a:lstStyle/>
          <a:p>
            <a:pPr eaLnBrk="1" hangingPunct="1"/>
            <a:r>
              <a:rPr lang="en-US" dirty="0" err="1"/>
              <a:t>contentXXL</a:t>
            </a:r>
            <a:r>
              <a:rPr lang="en-US" dirty="0"/>
              <a:t> – </a:t>
            </a:r>
            <a:r>
              <a:rPr lang="de-DE" dirty="0"/>
              <a:t>Cache </a:t>
            </a:r>
            <a:r>
              <a:rPr lang="de-DE" dirty="0" err="1"/>
              <a:t>Synchronization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3494854" y="2202511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Cache </a:t>
            </a:r>
            <a:r>
              <a:rPr lang="de-DE" dirty="0" err="1"/>
              <a:t>Synchronization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56" y="51786"/>
            <a:ext cx="7344816" cy="307777"/>
          </a:xfrm>
        </p:spPr>
        <p:txBody>
          <a:bodyPr/>
          <a:lstStyle/>
          <a:p>
            <a:pPr eaLnBrk="1" hangingPunct="1"/>
            <a:r>
              <a:rPr lang="en-US" dirty="0" err="1"/>
              <a:t>contentXXL</a:t>
            </a:r>
            <a:r>
              <a:rPr lang="en-US" dirty="0"/>
              <a:t> – </a:t>
            </a:r>
            <a:r>
              <a:rPr lang="de-DE" dirty="0"/>
              <a:t>Cache </a:t>
            </a:r>
            <a:r>
              <a:rPr lang="de-DE" dirty="0" err="1"/>
              <a:t>Synchronization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244475" y="548944"/>
            <a:ext cx="50024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00" dirty="0" smtClean="0"/>
              <a:t>4. </a:t>
            </a:r>
            <a:r>
              <a:rPr lang="de-DE" sz="1600" dirty="0" err="1" smtClean="0"/>
              <a:t>Configuration</a:t>
            </a:r>
            <a:r>
              <a:rPr lang="de-DE" sz="1600" dirty="0" smtClean="0"/>
              <a:t> – Explanation - </a:t>
            </a:r>
            <a:r>
              <a:rPr lang="de-DE" sz="1600" dirty="0"/>
              <a:t>R</a:t>
            </a:r>
            <a:r>
              <a:rPr lang="de-DE" sz="1600" dirty="0" smtClean="0"/>
              <a:t>eview(</a:t>
            </a:r>
            <a:r>
              <a:rPr lang="de-DE" sz="1600" dirty="0" err="1" smtClean="0"/>
              <a:t>notify.config</a:t>
            </a:r>
            <a:r>
              <a:rPr lang="de-DE" sz="1600" dirty="0" smtClean="0"/>
              <a:t>)</a:t>
            </a:r>
            <a:endParaRPr lang="de-DE" sz="1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4475" y="887498"/>
            <a:ext cx="6172228" cy="416158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8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Review:</a:t>
            </a:r>
          </a:p>
          <a:p>
            <a:pPr marL="490538" lvl="1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notify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srvid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='1'&gt;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..&lt;/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notify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pPr marL="890588" lvl="2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Serverid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grows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up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X</a:t>
            </a:r>
          </a:p>
          <a:p>
            <a:pPr marL="490538" lvl="1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url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='http://192.168.10.19/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futurexxl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/'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port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='80'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srvid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='1'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gid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='1' &gt;&lt;/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&gt; </a:t>
            </a:r>
          </a:p>
          <a:p>
            <a:pPr marL="890588" lvl="2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needed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synchronize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cache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via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WebService</a:t>
            </a: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 marL="490538" lvl="1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entry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url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='http://192.168.10.19/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futurexxl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/'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wakeup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='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true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'/&gt;</a:t>
            </a:r>
          </a:p>
          <a:p>
            <a:pPr marL="890588" lvl="2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needed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want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synchronize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cache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via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tcp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channel</a:t>
            </a: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 marL="1347788" lvl="3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Needs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stand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&lt;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&gt; HERE &lt;/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pPr marL="1347788" lvl="3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can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enter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then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&lt;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entry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/&gt;, but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care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just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got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wakeup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=„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true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else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maybe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get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errors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wrong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entry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will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taken</a:t>
            </a: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 marL="1347788" lvl="3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endParaRPr lang="de-DE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34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56" y="51786"/>
            <a:ext cx="7344816" cy="307777"/>
          </a:xfrm>
        </p:spPr>
        <p:txBody>
          <a:bodyPr/>
          <a:lstStyle/>
          <a:p>
            <a:pPr eaLnBrk="1" hangingPunct="1"/>
            <a:r>
              <a:rPr lang="en-US" dirty="0" err="1"/>
              <a:t>contentXXL</a:t>
            </a:r>
            <a:r>
              <a:rPr lang="en-US" dirty="0"/>
              <a:t> – </a:t>
            </a:r>
            <a:r>
              <a:rPr lang="de-DE" dirty="0"/>
              <a:t>Cache </a:t>
            </a:r>
            <a:r>
              <a:rPr lang="de-DE" dirty="0" err="1"/>
              <a:t>Synchronization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170133" y="621521"/>
            <a:ext cx="38794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00" dirty="0"/>
              <a:t>5</a:t>
            </a:r>
            <a:r>
              <a:rPr lang="de-DE" sz="1600" dirty="0" smtClean="0"/>
              <a:t>. Configuration - A</a:t>
            </a:r>
            <a:r>
              <a:rPr lang="de-DE" sz="1600" dirty="0" smtClean="0"/>
              <a:t>synchronous process</a:t>
            </a:r>
            <a:endParaRPr lang="de-DE" sz="1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4474" y="887498"/>
            <a:ext cx="7286315" cy="416158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5820F"/>
              </a:buClr>
              <a:buNone/>
              <a:defRPr/>
            </a:pPr>
            <a:endParaRPr lang="de-DE" sz="1200" kern="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F5820F"/>
              </a:buClr>
              <a:buNone/>
              <a:defRPr/>
            </a:pP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Since contentXXL Release 5.0 the Cache synchronization can be operated as an asynchronous process by adding the attribute 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async=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'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true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'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kern="0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each group node in the </a:t>
            </a:r>
            <a:r>
              <a:rPr lang="en-US" sz="1200" kern="0" dirty="0" err="1" smtClean="0">
                <a:latin typeface="Arial" pitchFamily="34" charset="0"/>
                <a:cs typeface="Arial" pitchFamily="34" charset="0"/>
              </a:rPr>
              <a:t>notify.config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:</a:t>
            </a:r>
            <a:endParaRPr lang="de-DE" sz="1200" kern="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F5820F"/>
              </a:buClr>
              <a:buNone/>
              <a:defRPr/>
            </a:pPr>
            <a:endParaRPr lang="de-DE" sz="1200" kern="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F5820F"/>
              </a:buClr>
              <a:buNone/>
              <a:defRPr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group url='http://192.168.10.19/futurexxl/' port='80' srvid='1' gid='1'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async='true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'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&gt;&lt;/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group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>
              <a:buClr>
                <a:srgbClr val="F5820F"/>
              </a:buClr>
              <a:buNone/>
              <a:defRPr/>
            </a:pPr>
            <a:endParaRPr lang="de-DE" sz="1200" kern="0" dirty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F5820F"/>
              </a:buClr>
              <a:buNone/>
              <a:defRPr/>
            </a:pP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This makes Cache synchronization faster, so we recommend to use this setting.</a:t>
            </a:r>
            <a:br>
              <a:rPr lang="de-DE" sz="1200" kern="0" dirty="0" smtClean="0">
                <a:latin typeface="Arial" pitchFamily="34" charset="0"/>
                <a:cs typeface="Arial" pitchFamily="34" charset="0"/>
              </a:rPr>
            </a:br>
            <a:r>
              <a:rPr lang="en-US" sz="1200" kern="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1200" kern="0" dirty="0">
                <a:latin typeface="Arial" pitchFamily="34" charset="0"/>
                <a:cs typeface="Arial" pitchFamily="34" charset="0"/>
              </a:rPr>
              <a:t>attribute must be added to all groups on all servers to take effect.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200" kern="0" dirty="0" smtClean="0">
                <a:latin typeface="Arial" pitchFamily="34" charset="0"/>
                <a:cs typeface="Arial" pitchFamily="34" charset="0"/>
              </a:rPr>
            </a:br>
            <a:endParaRPr lang="de-DE" sz="1200" kern="0" dirty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F5820F"/>
              </a:buClr>
              <a:buNone/>
              <a:defRPr/>
            </a:pPr>
            <a:endParaRPr lang="de-DE" sz="1200" kern="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F5820F"/>
              </a:buClr>
              <a:buNone/>
              <a:defRPr/>
            </a:pPr>
            <a:endParaRPr lang="de-DE" sz="1200" kern="0" dirty="0" smtClean="0">
              <a:latin typeface="Arial" pitchFamily="34" charset="0"/>
              <a:cs typeface="Arial" pitchFamily="34" charset="0"/>
            </a:endParaRPr>
          </a:p>
          <a:p>
            <a:pPr marL="1347788" lvl="3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endParaRPr lang="de-DE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4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56" y="51786"/>
            <a:ext cx="7344816" cy="307777"/>
          </a:xfrm>
        </p:spPr>
        <p:txBody>
          <a:bodyPr/>
          <a:lstStyle/>
          <a:p>
            <a:pPr eaLnBrk="1" hangingPunct="1"/>
            <a:r>
              <a:rPr lang="en-US" dirty="0" err="1"/>
              <a:t>contentXXL</a:t>
            </a:r>
            <a:r>
              <a:rPr lang="en-US" dirty="0"/>
              <a:t> – </a:t>
            </a:r>
            <a:r>
              <a:rPr lang="de-DE" dirty="0"/>
              <a:t>Cache </a:t>
            </a:r>
            <a:r>
              <a:rPr lang="de-DE" dirty="0" err="1"/>
              <a:t>Synchronization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250722" y="56275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44475" y="1208089"/>
            <a:ext cx="6172228" cy="308561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eaLnBrk="1" hangingPunct="1">
              <a:buClr>
                <a:schemeClr val="accent6"/>
              </a:buClr>
              <a:buFont typeface="Wingdings" pitchFamily="2" charset="2"/>
              <a:buAutoNum type="arabicPeriod"/>
            </a:pP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Why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synchronize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cache</a:t>
            </a: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marL="266700" indent="-266700" eaLnBrk="1" hangingPunct="1">
              <a:buClr>
                <a:schemeClr val="accent6"/>
              </a:buClr>
              <a:buFont typeface="Wingdings" pitchFamily="2" charset="2"/>
              <a:buAutoNum type="arabicPeriod"/>
            </a:pP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works</a:t>
            </a: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marL="266700" indent="-266700" eaLnBrk="1" hangingPunct="1">
              <a:buClr>
                <a:schemeClr val="accent6"/>
              </a:buClr>
              <a:buFont typeface="Wingdings" pitchFamily="2" charset="2"/>
              <a:buAutoNum type="arabicPeriod"/>
            </a:pP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Configuration</a:t>
            </a: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marL="266700" indent="-266700" eaLnBrk="1" hangingPunct="1">
              <a:buFont typeface="Wingdings" pitchFamily="2" charset="2"/>
              <a:buAutoNum type="arabicPeriod"/>
            </a:pP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marL="358775" lvl="1" indent="-266700" eaLnBrk="1" hangingPunct="1">
              <a:buFont typeface="Wingdings" pitchFamily="2" charset="2"/>
              <a:buNone/>
            </a:pP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marL="358775" lvl="1" indent="-266700" eaLnBrk="1" hangingPunct="1"/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5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56" y="51786"/>
            <a:ext cx="7344816" cy="307777"/>
          </a:xfrm>
        </p:spPr>
        <p:txBody>
          <a:bodyPr/>
          <a:lstStyle/>
          <a:p>
            <a:pPr eaLnBrk="1" hangingPunct="1"/>
            <a:r>
              <a:rPr lang="en-US" dirty="0" err="1"/>
              <a:t>contentXXL</a:t>
            </a:r>
            <a:r>
              <a:rPr lang="en-US" dirty="0"/>
              <a:t> – </a:t>
            </a:r>
            <a:r>
              <a:rPr lang="de-DE" dirty="0"/>
              <a:t>Cache </a:t>
            </a:r>
            <a:r>
              <a:rPr lang="de-DE" dirty="0" err="1"/>
              <a:t>Synchronization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166949" y="592779"/>
            <a:ext cx="29225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00" dirty="0" smtClean="0"/>
              <a:t>1. </a:t>
            </a:r>
            <a:r>
              <a:rPr lang="de-DE" sz="1600" dirty="0" err="1" smtClean="0"/>
              <a:t>Why</a:t>
            </a:r>
            <a:r>
              <a:rPr lang="de-DE" sz="1600" dirty="0" smtClean="0"/>
              <a:t> </a:t>
            </a:r>
            <a:r>
              <a:rPr lang="de-DE" sz="1600" dirty="0" err="1" smtClean="0"/>
              <a:t>synchronize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cache</a:t>
            </a:r>
            <a:endParaRPr lang="de-DE" sz="1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4475" y="1208089"/>
            <a:ext cx="6172228" cy="38091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Caching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essential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best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performance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In multi-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application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installations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content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often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shared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Caches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local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to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application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Cache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is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managed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in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application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where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changes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are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made</a:t>
            </a:r>
            <a:endParaRPr lang="de-DE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endParaRPr lang="de-DE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à"/>
            </a:pP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When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several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application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share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some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content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you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have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to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synchronize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these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caches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!!</a:t>
            </a: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endParaRPr lang="de-DE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Example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An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application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runs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on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two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server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(e.g.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with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NLB) -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with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two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local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caches</a:t>
            </a:r>
            <a:endParaRPr lang="de-DE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Changes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are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made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on server1 </a:t>
            </a:r>
          </a:p>
          <a:p>
            <a:pPr lvl="1"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There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has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to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be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a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cache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sync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, so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that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the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cache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of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server2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is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several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to</a:t>
            </a:r>
            <a:r>
              <a:rPr lang="de-DE" sz="1200" dirty="0">
                <a:latin typeface="Arial" pitchFamily="34" charset="0"/>
                <a:cs typeface="Arial" pitchFamily="34" charset="0"/>
                <a:sym typeface="Wingdings" pitchFamily="2" charset="2"/>
              </a:rPr>
              <a:t> server1</a:t>
            </a:r>
          </a:p>
          <a:p>
            <a:pPr marL="266700" indent="-266700" eaLnBrk="1" hangingPunct="1">
              <a:buFont typeface="Wingdings" pitchFamily="2" charset="2"/>
              <a:buAutoNum type="arabicPeriod"/>
            </a:pP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 marL="358775" lvl="1" indent="-266700" eaLnBrk="1" hangingPunct="1">
              <a:buFont typeface="Wingdings" pitchFamily="2" charset="2"/>
              <a:buNone/>
            </a:pP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 marL="358775" lvl="1" indent="-266700" eaLnBrk="1" hangingPunct="1"/>
            <a:endParaRPr lang="en-GB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89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56" y="51786"/>
            <a:ext cx="7344816" cy="307777"/>
          </a:xfrm>
        </p:spPr>
        <p:txBody>
          <a:bodyPr/>
          <a:lstStyle/>
          <a:p>
            <a:pPr eaLnBrk="1" hangingPunct="1"/>
            <a:r>
              <a:rPr lang="en-US" dirty="0" err="1"/>
              <a:t>contentXXL</a:t>
            </a:r>
            <a:r>
              <a:rPr lang="en-US" dirty="0"/>
              <a:t> – </a:t>
            </a:r>
            <a:r>
              <a:rPr lang="de-DE" dirty="0"/>
              <a:t>Cache </a:t>
            </a:r>
            <a:r>
              <a:rPr lang="de-DE" dirty="0" err="1"/>
              <a:t>Synchronization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244475" y="613064"/>
            <a:ext cx="1588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00" dirty="0" smtClean="0"/>
              <a:t>2. Who </a:t>
            </a:r>
            <a:r>
              <a:rPr lang="de-DE" sz="1600" dirty="0" err="1" smtClean="0"/>
              <a:t>it</a:t>
            </a:r>
            <a:r>
              <a:rPr lang="de-DE" sz="1600" dirty="0" smtClean="0"/>
              <a:t> </a:t>
            </a:r>
            <a:r>
              <a:rPr lang="de-DE" sz="1600" dirty="0" err="1" smtClean="0"/>
              <a:t>works</a:t>
            </a:r>
            <a:endParaRPr lang="de-DE" sz="1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4475" y="959060"/>
            <a:ext cx="6172228" cy="38091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Cache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Synchronization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a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contentXXL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premium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module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accent6"/>
              </a:buClr>
              <a:buFont typeface="Wingdings" pitchFamily="2" charset="2"/>
              <a:buChar char="§"/>
            </a:pP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Typical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scenario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lvl="1" eaLnBrk="1" hangingPunct="1"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multiserver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/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multiapplication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installation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contentXXL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each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application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has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its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own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cache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memory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/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cache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entries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editor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works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in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one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application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instance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editor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changes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data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dependent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cache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entries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in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his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local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application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cache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reset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cache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entries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same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object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in all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other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application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instances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stay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unchanged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Clr>
                <a:schemeClr val="accent6"/>
              </a:buClr>
              <a:buFont typeface="Wingdings" pitchFamily="2" charset="2"/>
              <a:buChar char="§"/>
            </a:pP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Cache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Synchronization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service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resets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same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cache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entries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in all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other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application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instances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works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via web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service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or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remoting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(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tcp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channel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)</a:t>
            </a:r>
          </a:p>
          <a:p>
            <a:pPr lvl="1" eaLnBrk="1" hangingPunct="1">
              <a:buClr>
                <a:schemeClr val="accent6"/>
              </a:buClr>
              <a:buFont typeface="Wingdings" pitchFamily="2" charset="2"/>
              <a:buChar char="§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needs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configuration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in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each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application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instance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09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56" y="51786"/>
            <a:ext cx="7344816" cy="307777"/>
          </a:xfrm>
        </p:spPr>
        <p:txBody>
          <a:bodyPr/>
          <a:lstStyle/>
          <a:p>
            <a:pPr eaLnBrk="1" hangingPunct="1"/>
            <a:r>
              <a:rPr lang="en-US" dirty="0" err="1"/>
              <a:t>contentXXL</a:t>
            </a:r>
            <a:r>
              <a:rPr lang="en-US" dirty="0"/>
              <a:t> – </a:t>
            </a:r>
            <a:r>
              <a:rPr lang="de-DE" dirty="0"/>
              <a:t>Cache </a:t>
            </a:r>
            <a:r>
              <a:rPr lang="de-DE" dirty="0" err="1"/>
              <a:t>Synchronization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244475" y="548944"/>
            <a:ext cx="3114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00" dirty="0" smtClean="0"/>
              <a:t>3. </a:t>
            </a:r>
            <a:r>
              <a:rPr lang="de-DE" sz="1600" dirty="0" err="1" smtClean="0"/>
              <a:t>Configuration</a:t>
            </a:r>
            <a:r>
              <a:rPr lang="de-DE" sz="1600" dirty="0" smtClean="0"/>
              <a:t> - </a:t>
            </a:r>
            <a:r>
              <a:rPr lang="de-DE" sz="1600" dirty="0" err="1" smtClean="0"/>
              <a:t>Requirements</a:t>
            </a:r>
            <a:endParaRPr lang="de-DE" sz="1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4475" y="887498"/>
            <a:ext cx="6172228" cy="416158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8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has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to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be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a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notify.config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in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root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directory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every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installation</a:t>
            </a:r>
            <a:endParaRPr lang="de-DE" sz="1200" kern="0" dirty="0">
              <a:latin typeface="Arial" pitchFamily="34" charset="0"/>
              <a:cs typeface="Arial" pitchFamily="34" charset="0"/>
            </a:endParaRPr>
          </a:p>
          <a:p>
            <a:pPr marL="90488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kern="0" dirty="0">
                <a:latin typeface="Arial" pitchFamily="34" charset="0"/>
                <a:cs typeface="Arial" pitchFamily="34" charset="0"/>
              </a:rPr>
              <a:t> The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server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to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reach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each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other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(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can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checked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a ping)</a:t>
            </a:r>
          </a:p>
          <a:p>
            <a:pPr marL="90488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You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to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register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webServices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in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web.config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lvl="1" indent="0">
              <a:buClr>
                <a:srgbClr val="F5820F"/>
              </a:buClr>
              <a:buNone/>
              <a:defRPr/>
            </a:pPr>
            <a:r>
              <a:rPr lang="de-DE" sz="1200" kern="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1000" kern="0" dirty="0">
                <a:latin typeface="Arial" pitchFamily="34" charset="0"/>
                <a:cs typeface="Arial" pitchFamily="34" charset="0"/>
              </a:rPr>
              <a:t>&lt;</a:t>
            </a:r>
            <a:r>
              <a:rPr lang="de-DE" sz="1000" kern="0" dirty="0" err="1">
                <a:latin typeface="Arial" pitchFamily="34" charset="0"/>
                <a:cs typeface="Arial" pitchFamily="34" charset="0"/>
              </a:rPr>
              <a:t>configuration</a:t>
            </a:r>
            <a:r>
              <a:rPr lang="de-DE" sz="1000" kern="0" dirty="0">
                <a:latin typeface="Arial" pitchFamily="34" charset="0"/>
                <a:cs typeface="Arial" pitchFamily="34" charset="0"/>
              </a:rPr>
              <a:t>&gt; </a:t>
            </a:r>
          </a:p>
          <a:p>
            <a:pPr marL="457200" lvl="1" indent="0">
              <a:buClr>
                <a:srgbClr val="F5820F"/>
              </a:buClr>
              <a:buNone/>
              <a:defRPr/>
            </a:pPr>
            <a:r>
              <a:rPr lang="de-DE" sz="1000" kern="0" dirty="0">
                <a:latin typeface="Arial" pitchFamily="34" charset="0"/>
                <a:cs typeface="Arial" pitchFamily="34" charset="0"/>
              </a:rPr>
              <a:t>		&lt;</a:t>
            </a:r>
            <a:r>
              <a:rPr lang="de-DE" sz="1000" kern="0" dirty="0" err="1">
                <a:latin typeface="Arial" pitchFamily="34" charset="0"/>
                <a:cs typeface="Arial" pitchFamily="34" charset="0"/>
              </a:rPr>
              <a:t>system.web</a:t>
            </a:r>
            <a:r>
              <a:rPr lang="de-DE" sz="1000" kern="0" dirty="0">
                <a:latin typeface="Arial" pitchFamily="34" charset="0"/>
                <a:cs typeface="Arial" pitchFamily="34" charset="0"/>
              </a:rPr>
              <a:t>&gt;  </a:t>
            </a:r>
          </a:p>
          <a:p>
            <a:pPr marL="457200" lvl="1" indent="0">
              <a:buClr>
                <a:srgbClr val="F5820F"/>
              </a:buClr>
              <a:buNone/>
              <a:defRPr/>
            </a:pPr>
            <a:r>
              <a:rPr lang="de-DE" sz="1000" kern="0" dirty="0">
                <a:latin typeface="Arial" pitchFamily="34" charset="0"/>
                <a:cs typeface="Arial" pitchFamily="34" charset="0"/>
              </a:rPr>
              <a:t>		          &lt;</a:t>
            </a:r>
            <a:r>
              <a:rPr lang="de-DE" sz="1000" b="1" kern="0" dirty="0" err="1">
                <a:latin typeface="Arial" pitchFamily="34" charset="0"/>
                <a:cs typeface="Arial" pitchFamily="34" charset="0"/>
              </a:rPr>
              <a:t>webServices</a:t>
            </a:r>
            <a:r>
              <a:rPr lang="de-DE" sz="1000" b="1" kern="0" dirty="0">
                <a:latin typeface="Arial" pitchFamily="34" charset="0"/>
                <a:cs typeface="Arial" pitchFamily="34" charset="0"/>
              </a:rPr>
              <a:t>&gt;    </a:t>
            </a:r>
          </a:p>
          <a:p>
            <a:pPr marL="457200" lvl="1" indent="0">
              <a:buClr>
                <a:srgbClr val="F5820F"/>
              </a:buClr>
              <a:buNone/>
              <a:defRPr/>
            </a:pPr>
            <a:r>
              <a:rPr lang="de-DE" sz="1000" b="1" kern="0" dirty="0">
                <a:latin typeface="Arial" pitchFamily="34" charset="0"/>
                <a:cs typeface="Arial" pitchFamily="34" charset="0"/>
              </a:rPr>
              <a:t>			&lt;</a:t>
            </a:r>
            <a:r>
              <a:rPr lang="de-DE" sz="1000" b="1" kern="0" dirty="0" err="1">
                <a:latin typeface="Arial" pitchFamily="34" charset="0"/>
                <a:cs typeface="Arial" pitchFamily="34" charset="0"/>
              </a:rPr>
              <a:t>protocols</a:t>
            </a:r>
            <a:r>
              <a:rPr lang="de-DE" sz="1000" b="1" kern="0" dirty="0">
                <a:latin typeface="Arial" pitchFamily="34" charset="0"/>
                <a:cs typeface="Arial" pitchFamily="34" charset="0"/>
              </a:rPr>
              <a:t>&gt; </a:t>
            </a:r>
          </a:p>
          <a:p>
            <a:pPr marL="457200" lvl="1" indent="0">
              <a:buClr>
                <a:srgbClr val="F5820F"/>
              </a:buClr>
              <a:buNone/>
              <a:defRPr/>
            </a:pPr>
            <a:r>
              <a:rPr lang="de-DE" sz="1000" b="1" kern="0" dirty="0">
                <a:latin typeface="Arial" pitchFamily="34" charset="0"/>
                <a:cs typeface="Arial" pitchFamily="34" charset="0"/>
              </a:rPr>
              <a:t>			          &lt;</a:t>
            </a:r>
            <a:r>
              <a:rPr lang="de-DE" sz="1000" b="1" kern="0" dirty="0" err="1">
                <a:latin typeface="Arial" pitchFamily="34" charset="0"/>
                <a:cs typeface="Arial" pitchFamily="34" charset="0"/>
              </a:rPr>
              <a:t>add</a:t>
            </a:r>
            <a:r>
              <a:rPr lang="de-DE" sz="10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000" b="1" kern="0" dirty="0" err="1">
                <a:latin typeface="Arial" pitchFamily="34" charset="0"/>
                <a:cs typeface="Arial" pitchFamily="34" charset="0"/>
              </a:rPr>
              <a:t>name</a:t>
            </a:r>
            <a:r>
              <a:rPr lang="de-DE" sz="1000" b="1" kern="0" dirty="0">
                <a:latin typeface="Arial" pitchFamily="34" charset="0"/>
                <a:cs typeface="Arial" pitchFamily="34" charset="0"/>
              </a:rPr>
              <a:t>="</a:t>
            </a:r>
            <a:r>
              <a:rPr lang="de-DE" sz="1000" b="1" kern="0" dirty="0" err="1">
                <a:latin typeface="Arial" pitchFamily="34" charset="0"/>
                <a:cs typeface="Arial" pitchFamily="34" charset="0"/>
              </a:rPr>
              <a:t>HttpGet</a:t>
            </a:r>
            <a:r>
              <a:rPr lang="de-DE" sz="1000" b="1" kern="0" dirty="0">
                <a:latin typeface="Arial" pitchFamily="34" charset="0"/>
                <a:cs typeface="Arial" pitchFamily="34" charset="0"/>
              </a:rPr>
              <a:t>"/&gt; </a:t>
            </a:r>
          </a:p>
          <a:p>
            <a:pPr marL="457200" lvl="1" indent="0">
              <a:buClr>
                <a:srgbClr val="F5820F"/>
              </a:buClr>
              <a:buNone/>
              <a:defRPr/>
            </a:pPr>
            <a:r>
              <a:rPr lang="de-DE" sz="1000" b="1" kern="0" dirty="0">
                <a:latin typeface="Arial" pitchFamily="34" charset="0"/>
                <a:cs typeface="Arial" pitchFamily="34" charset="0"/>
              </a:rPr>
              <a:t>        	    	          &lt;</a:t>
            </a:r>
            <a:r>
              <a:rPr lang="de-DE" sz="1000" b="1" kern="0" dirty="0" err="1">
                <a:latin typeface="Arial" pitchFamily="34" charset="0"/>
                <a:cs typeface="Arial" pitchFamily="34" charset="0"/>
              </a:rPr>
              <a:t>add</a:t>
            </a:r>
            <a:r>
              <a:rPr lang="de-DE" sz="10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000" b="1" kern="0" dirty="0" err="1">
                <a:latin typeface="Arial" pitchFamily="34" charset="0"/>
                <a:cs typeface="Arial" pitchFamily="34" charset="0"/>
              </a:rPr>
              <a:t>name</a:t>
            </a:r>
            <a:r>
              <a:rPr lang="de-DE" sz="1000" b="1" kern="0" dirty="0">
                <a:latin typeface="Arial" pitchFamily="34" charset="0"/>
                <a:cs typeface="Arial" pitchFamily="34" charset="0"/>
              </a:rPr>
              <a:t>="</a:t>
            </a:r>
            <a:r>
              <a:rPr lang="de-DE" sz="1000" b="1" kern="0" dirty="0" err="1">
                <a:latin typeface="Arial" pitchFamily="34" charset="0"/>
                <a:cs typeface="Arial" pitchFamily="34" charset="0"/>
              </a:rPr>
              <a:t>HttpPost</a:t>
            </a:r>
            <a:r>
              <a:rPr lang="de-DE" sz="1000" b="1" kern="0" dirty="0">
                <a:latin typeface="Arial" pitchFamily="34" charset="0"/>
                <a:cs typeface="Arial" pitchFamily="34" charset="0"/>
              </a:rPr>
              <a:t>"/&gt; </a:t>
            </a:r>
          </a:p>
          <a:p>
            <a:pPr marL="457200" lvl="1" indent="0">
              <a:buClr>
                <a:srgbClr val="F5820F"/>
              </a:buClr>
              <a:buNone/>
              <a:defRPr/>
            </a:pPr>
            <a:r>
              <a:rPr lang="de-DE" sz="1000" b="1" kern="0" dirty="0">
                <a:latin typeface="Arial" pitchFamily="34" charset="0"/>
                <a:cs typeface="Arial" pitchFamily="34" charset="0"/>
              </a:rPr>
              <a:t>			&lt;/</a:t>
            </a:r>
            <a:r>
              <a:rPr lang="de-DE" sz="1000" b="1" kern="0" dirty="0" err="1">
                <a:latin typeface="Arial" pitchFamily="34" charset="0"/>
                <a:cs typeface="Arial" pitchFamily="34" charset="0"/>
              </a:rPr>
              <a:t>protocols</a:t>
            </a:r>
            <a:r>
              <a:rPr lang="de-DE" sz="1000" b="1" kern="0" dirty="0">
                <a:latin typeface="Arial" pitchFamily="34" charset="0"/>
                <a:cs typeface="Arial" pitchFamily="34" charset="0"/>
              </a:rPr>
              <a:t>&gt;   </a:t>
            </a:r>
          </a:p>
          <a:p>
            <a:pPr marL="457200" lvl="1" indent="0">
              <a:buClr>
                <a:srgbClr val="F5820F"/>
              </a:buClr>
              <a:buNone/>
              <a:defRPr/>
            </a:pPr>
            <a:r>
              <a:rPr lang="de-DE" sz="1000" b="1" kern="0" dirty="0">
                <a:latin typeface="Arial" pitchFamily="34" charset="0"/>
                <a:cs typeface="Arial" pitchFamily="34" charset="0"/>
              </a:rPr>
              <a:t>	  	         &lt;/</a:t>
            </a:r>
            <a:r>
              <a:rPr lang="de-DE" sz="1000" b="1" kern="0" dirty="0" err="1">
                <a:latin typeface="Arial" pitchFamily="34" charset="0"/>
                <a:cs typeface="Arial" pitchFamily="34" charset="0"/>
              </a:rPr>
              <a:t>webServices</a:t>
            </a:r>
            <a:r>
              <a:rPr lang="de-DE" sz="1000" b="1" kern="0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457200" lvl="1" indent="0">
              <a:buClr>
                <a:srgbClr val="F5820F"/>
              </a:buClr>
              <a:buNone/>
              <a:defRPr/>
            </a:pPr>
            <a:r>
              <a:rPr lang="de-DE" sz="1000" kern="0" dirty="0">
                <a:latin typeface="Arial" pitchFamily="34" charset="0"/>
                <a:cs typeface="Arial" pitchFamily="34" charset="0"/>
              </a:rPr>
              <a:t>		&lt;/</a:t>
            </a:r>
            <a:r>
              <a:rPr lang="de-DE" sz="1000" kern="0" dirty="0" err="1">
                <a:latin typeface="Arial" pitchFamily="34" charset="0"/>
                <a:cs typeface="Arial" pitchFamily="34" charset="0"/>
              </a:rPr>
              <a:t>system.web</a:t>
            </a:r>
            <a:r>
              <a:rPr lang="de-DE" sz="1000" kern="0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457200" lvl="1" indent="0">
              <a:buClr>
                <a:srgbClr val="F5820F"/>
              </a:buClr>
              <a:buNone/>
              <a:defRPr/>
            </a:pPr>
            <a:r>
              <a:rPr lang="de-DE" sz="1000" kern="0" dirty="0">
                <a:latin typeface="Arial" pitchFamily="34" charset="0"/>
                <a:cs typeface="Arial" pitchFamily="34" charset="0"/>
              </a:rPr>
              <a:t>&lt;/</a:t>
            </a:r>
            <a:r>
              <a:rPr lang="de-DE" sz="1000" kern="0" dirty="0" err="1" smtClean="0">
                <a:latin typeface="Arial" pitchFamily="34" charset="0"/>
                <a:cs typeface="Arial" pitchFamily="34" charset="0"/>
              </a:rPr>
              <a:t>configuration</a:t>
            </a:r>
            <a:r>
              <a:rPr lang="de-DE" sz="1000" kern="0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90488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kern="0" dirty="0">
                <a:latin typeface="Arial" pitchFamily="34" charset="0"/>
                <a:cs typeface="Arial" pitchFamily="34" charset="0"/>
              </a:rPr>
              <a:t> Optional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you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can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set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in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web.config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a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timeout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webrequest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to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notify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another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server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(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value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in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milliseconds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default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500):</a:t>
            </a:r>
          </a:p>
          <a:p>
            <a:pPr marL="457200" lvl="1" indent="0">
              <a:buClr>
                <a:srgbClr val="F5820F"/>
              </a:buClr>
              <a:buNone/>
              <a:defRPr/>
            </a:pPr>
            <a:r>
              <a:rPr lang="de-DE" sz="1200" kern="0" dirty="0">
                <a:latin typeface="Arial" pitchFamily="34" charset="0"/>
                <a:cs typeface="Arial" pitchFamily="34" charset="0"/>
              </a:rPr>
              <a:t> 	</a:t>
            </a:r>
            <a:r>
              <a:rPr lang="de-DE" sz="1000" kern="0" dirty="0">
                <a:latin typeface="Arial" pitchFamily="34" charset="0"/>
                <a:cs typeface="Arial" pitchFamily="34" charset="0"/>
              </a:rPr>
              <a:t>&lt;</a:t>
            </a:r>
            <a:r>
              <a:rPr lang="de-DE" sz="1000" kern="0" dirty="0" err="1">
                <a:latin typeface="Arial" pitchFamily="34" charset="0"/>
                <a:cs typeface="Arial" pitchFamily="34" charset="0"/>
              </a:rPr>
              <a:t>configuration</a:t>
            </a:r>
            <a:r>
              <a:rPr lang="de-DE" sz="1000" kern="0" dirty="0">
                <a:latin typeface="Arial" pitchFamily="34" charset="0"/>
                <a:cs typeface="Arial" pitchFamily="34" charset="0"/>
              </a:rPr>
              <a:t>&gt; </a:t>
            </a:r>
          </a:p>
          <a:p>
            <a:pPr marL="457200" lvl="1" indent="0">
              <a:buClr>
                <a:srgbClr val="F5820F"/>
              </a:buClr>
              <a:buNone/>
              <a:defRPr/>
            </a:pPr>
            <a:r>
              <a:rPr lang="de-DE" sz="1000" kern="0" dirty="0">
                <a:latin typeface="Arial" pitchFamily="34" charset="0"/>
                <a:cs typeface="Arial" pitchFamily="34" charset="0"/>
              </a:rPr>
              <a:t>		&lt;</a:t>
            </a:r>
            <a:r>
              <a:rPr lang="de-DE" sz="1000" kern="0" dirty="0" err="1">
                <a:latin typeface="Arial" pitchFamily="34" charset="0"/>
                <a:cs typeface="Arial" pitchFamily="34" charset="0"/>
              </a:rPr>
              <a:t>appSettings</a:t>
            </a:r>
            <a:r>
              <a:rPr lang="de-DE" sz="1000" kern="0" dirty="0">
                <a:latin typeface="Arial" pitchFamily="34" charset="0"/>
                <a:cs typeface="Arial" pitchFamily="34" charset="0"/>
              </a:rPr>
              <a:t>&gt;  </a:t>
            </a:r>
          </a:p>
          <a:p>
            <a:pPr marL="457200" lvl="1" indent="0">
              <a:buClr>
                <a:srgbClr val="F5820F"/>
              </a:buClr>
              <a:buNone/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		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           &lt;add key="</a:t>
            </a:r>
            <a:r>
              <a:rPr lang="en-US" sz="1000" b="1" dirty="0" err="1">
                <a:latin typeface="Arial" pitchFamily="34" charset="0"/>
                <a:cs typeface="Arial" pitchFamily="34" charset="0"/>
              </a:rPr>
              <a:t>DeadGroupProbingTimeout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" value="100"  /&gt;</a:t>
            </a:r>
            <a:endParaRPr lang="de-DE" sz="1000" b="1" kern="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Clr>
                <a:srgbClr val="F5820F"/>
              </a:buClr>
              <a:buNone/>
              <a:defRPr/>
            </a:pPr>
            <a:r>
              <a:rPr lang="de-DE" sz="1000" kern="0" dirty="0">
                <a:latin typeface="Arial" pitchFamily="34" charset="0"/>
                <a:cs typeface="Arial" pitchFamily="34" charset="0"/>
              </a:rPr>
              <a:t>		&lt;/</a:t>
            </a:r>
            <a:r>
              <a:rPr lang="de-DE" sz="1000" kern="0" dirty="0" err="1">
                <a:latin typeface="Arial" pitchFamily="34" charset="0"/>
                <a:cs typeface="Arial" pitchFamily="34" charset="0"/>
              </a:rPr>
              <a:t>appSettings</a:t>
            </a:r>
            <a:r>
              <a:rPr lang="de-DE" sz="1000" kern="0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457200" lvl="1" indent="0">
              <a:buClr>
                <a:srgbClr val="F5820F"/>
              </a:buClr>
              <a:buNone/>
              <a:defRPr/>
            </a:pPr>
            <a:r>
              <a:rPr lang="de-DE" sz="1000" kern="0" dirty="0" smtClean="0">
                <a:latin typeface="Arial" pitchFamily="34" charset="0"/>
                <a:cs typeface="Arial" pitchFamily="34" charset="0"/>
              </a:rPr>
              <a:t>	&lt;/</a:t>
            </a:r>
            <a:r>
              <a:rPr lang="de-DE" sz="1000" kern="0" dirty="0" err="1">
                <a:latin typeface="Arial" pitchFamily="34" charset="0"/>
                <a:cs typeface="Arial" pitchFamily="34" charset="0"/>
              </a:rPr>
              <a:t>configuration</a:t>
            </a:r>
            <a:r>
              <a:rPr lang="de-DE" sz="1000" kern="0" dirty="0">
                <a:latin typeface="Arial" pitchFamily="34" charset="0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87006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56" y="51786"/>
            <a:ext cx="7344816" cy="307777"/>
          </a:xfrm>
        </p:spPr>
        <p:txBody>
          <a:bodyPr/>
          <a:lstStyle/>
          <a:p>
            <a:pPr eaLnBrk="1" hangingPunct="1"/>
            <a:r>
              <a:rPr lang="en-US" dirty="0" err="1"/>
              <a:t>contentXXL</a:t>
            </a:r>
            <a:r>
              <a:rPr lang="en-US" dirty="0"/>
              <a:t> – </a:t>
            </a:r>
            <a:r>
              <a:rPr lang="de-DE" dirty="0"/>
              <a:t>Cache </a:t>
            </a:r>
            <a:r>
              <a:rPr lang="de-DE" dirty="0" err="1"/>
              <a:t>Synchronization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244475" y="565151"/>
            <a:ext cx="4894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00" dirty="0" smtClean="0"/>
              <a:t>3. </a:t>
            </a:r>
            <a:r>
              <a:rPr lang="de-DE" sz="1600" dirty="0" err="1" smtClean="0"/>
              <a:t>Configuration</a:t>
            </a:r>
            <a:r>
              <a:rPr lang="de-DE" sz="1600" dirty="0" smtClean="0"/>
              <a:t> – </a:t>
            </a:r>
            <a:r>
              <a:rPr lang="de-DE" sz="1600" dirty="0" err="1" smtClean="0"/>
              <a:t>Example</a:t>
            </a:r>
            <a:r>
              <a:rPr lang="de-DE" sz="1600" dirty="0" smtClean="0"/>
              <a:t> (Multiserver Installation)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78072" y="2282825"/>
            <a:ext cx="2006600" cy="1320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/>
          <a:p>
            <a:r>
              <a:rPr lang="de-DE" dirty="0"/>
              <a:t>Server 1</a:t>
            </a:r>
          </a:p>
          <a:p>
            <a:r>
              <a:rPr lang="de-DE" dirty="0"/>
              <a:t>(192.168.10.19)</a:t>
            </a:r>
            <a:endParaRPr lang="en-GB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459525" y="2295525"/>
            <a:ext cx="2006600" cy="1320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/>
          <a:p>
            <a:r>
              <a:rPr lang="de-DE"/>
              <a:t>Server 2</a:t>
            </a:r>
          </a:p>
          <a:p>
            <a:r>
              <a:rPr lang="de-DE"/>
              <a:t>(192.168.10.13)</a:t>
            </a:r>
            <a:endParaRPr lang="en-GB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790772" y="1558925"/>
            <a:ext cx="1981200" cy="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/>
          <a:p>
            <a:r>
              <a:rPr lang="de-DE" dirty="0" err="1"/>
              <a:t>Application</a:t>
            </a:r>
            <a:r>
              <a:rPr lang="de-DE" dirty="0"/>
              <a:t> 1</a:t>
            </a:r>
            <a:endParaRPr lang="en-GB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790772" y="3997325"/>
            <a:ext cx="5638800" cy="431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/>
          <a:p>
            <a:r>
              <a:rPr lang="de-DE"/>
              <a:t>Load Balancer (optional)</a:t>
            </a:r>
            <a:endParaRPr lang="en-GB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505576" y="1524000"/>
            <a:ext cx="1981200" cy="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/>
          <a:p>
            <a:r>
              <a:rPr lang="de-DE" dirty="0" err="1"/>
              <a:t>Application</a:t>
            </a:r>
            <a:r>
              <a:rPr lang="de-DE" dirty="0"/>
              <a:t> 2</a:t>
            </a:r>
            <a:endParaRPr lang="en-GB" dirty="0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362960" y="1566876"/>
            <a:ext cx="1330667" cy="4254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/>
          <a:p>
            <a:r>
              <a:rPr lang="de-DE" dirty="0"/>
              <a:t>C</a:t>
            </a:r>
            <a:r>
              <a:rPr lang="de-DE" dirty="0" smtClean="0"/>
              <a:t>ache1</a:t>
            </a:r>
            <a:endParaRPr lang="en-GB" dirty="0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7607371" y="1558925"/>
            <a:ext cx="1313992" cy="4349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/>
          <a:p>
            <a:r>
              <a:rPr lang="de-DE" dirty="0"/>
              <a:t>Cache2</a:t>
            </a:r>
            <a:endParaRPr lang="en-GB" dirty="0"/>
          </a:p>
        </p:txBody>
      </p:sp>
      <p:sp>
        <p:nvSpPr>
          <p:cNvPr id="13" name="Oval 19"/>
          <p:cNvSpPr>
            <a:spLocks noChangeArrowheads="1"/>
          </p:cNvSpPr>
          <p:nvPr/>
        </p:nvSpPr>
        <p:spPr bwMode="auto">
          <a:xfrm>
            <a:off x="4116337" y="1320854"/>
            <a:ext cx="1068387" cy="762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/>
          <a:p>
            <a:r>
              <a:rPr lang="de-DE" dirty="0"/>
              <a:t>Cache</a:t>
            </a:r>
            <a:br>
              <a:rPr lang="de-DE" dirty="0"/>
            </a:br>
            <a:r>
              <a:rPr lang="de-DE" dirty="0" err="1"/>
              <a:t>Sync</a:t>
            </a:r>
            <a:endParaRPr lang="en-GB" dirty="0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>
            <a:off x="5184724" y="1701855"/>
            <a:ext cx="320852" cy="18105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 flipH="1">
            <a:off x="3771971" y="1701855"/>
            <a:ext cx="344365" cy="13647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62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56" y="51786"/>
            <a:ext cx="7344816" cy="307777"/>
          </a:xfrm>
        </p:spPr>
        <p:txBody>
          <a:bodyPr/>
          <a:lstStyle/>
          <a:p>
            <a:pPr eaLnBrk="1" hangingPunct="1"/>
            <a:r>
              <a:rPr lang="en-US" dirty="0" err="1"/>
              <a:t>contentXXL</a:t>
            </a:r>
            <a:r>
              <a:rPr lang="en-US" dirty="0"/>
              <a:t> – </a:t>
            </a:r>
            <a:r>
              <a:rPr lang="de-DE" dirty="0"/>
              <a:t>Cache </a:t>
            </a:r>
            <a:r>
              <a:rPr lang="de-DE" dirty="0" err="1"/>
              <a:t>Synchronization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244475" y="548944"/>
            <a:ext cx="4938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00" dirty="0" smtClean="0"/>
              <a:t>4. </a:t>
            </a:r>
            <a:r>
              <a:rPr lang="de-DE" sz="1600" dirty="0" err="1" smtClean="0"/>
              <a:t>Configuration</a:t>
            </a:r>
            <a:r>
              <a:rPr lang="de-DE" sz="1600" dirty="0" smtClean="0"/>
              <a:t> – </a:t>
            </a:r>
            <a:r>
              <a:rPr lang="de-DE" sz="1600" dirty="0" err="1" smtClean="0"/>
              <a:t>Example</a:t>
            </a:r>
            <a:r>
              <a:rPr lang="de-DE" sz="1600" dirty="0" smtClean="0"/>
              <a:t> (</a:t>
            </a:r>
            <a:r>
              <a:rPr lang="de-DE" sz="1600" dirty="0" err="1" smtClean="0"/>
              <a:t>notify.config</a:t>
            </a:r>
            <a:r>
              <a:rPr lang="de-DE" sz="1600" dirty="0" smtClean="0"/>
              <a:t>) – Server 1</a:t>
            </a:r>
            <a:endParaRPr lang="de-DE" sz="1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4475" y="887498"/>
            <a:ext cx="6172228" cy="416158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notify.config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on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server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1 (192.168.10.19):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 &lt;?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xml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version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="1.0"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encoding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="UTF-8"?&gt;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 &lt;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notify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srvid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='1'&gt;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	&lt;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group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url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='http://192.168.10.19/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futurexxl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/'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port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='80'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srvid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='1'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gid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='1' &gt;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		&lt;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entry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url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='http://192.168.10.19/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futurexxl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/'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wakeup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true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'/&gt;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	&lt;/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group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	&lt;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group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url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='http://192.168.10.13/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futurexxl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/'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port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='80'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srvid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='2'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gid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='2'&gt;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		&lt;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entry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url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='http://192.168.10.13/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futurexxl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/'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wakeup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true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'/&gt;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	&lt;/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group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 &lt;/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notify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 eaLnBrk="1" hangingPunct="1"/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02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56" y="51786"/>
            <a:ext cx="7344816" cy="307777"/>
          </a:xfrm>
        </p:spPr>
        <p:txBody>
          <a:bodyPr/>
          <a:lstStyle/>
          <a:p>
            <a:pPr eaLnBrk="1" hangingPunct="1"/>
            <a:r>
              <a:rPr lang="en-US" dirty="0" err="1"/>
              <a:t>contentXXL</a:t>
            </a:r>
            <a:r>
              <a:rPr lang="en-US" dirty="0"/>
              <a:t> – </a:t>
            </a:r>
            <a:r>
              <a:rPr lang="de-DE" dirty="0"/>
              <a:t>Cache </a:t>
            </a:r>
            <a:r>
              <a:rPr lang="de-DE" dirty="0" err="1"/>
              <a:t>Synchronization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244475" y="548944"/>
            <a:ext cx="4938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00" dirty="0" smtClean="0"/>
              <a:t>4. </a:t>
            </a:r>
            <a:r>
              <a:rPr lang="de-DE" sz="1600" dirty="0" err="1" smtClean="0"/>
              <a:t>Configuration</a:t>
            </a:r>
            <a:r>
              <a:rPr lang="de-DE" sz="1600" dirty="0" smtClean="0"/>
              <a:t> – </a:t>
            </a:r>
            <a:r>
              <a:rPr lang="de-DE" sz="1600" dirty="0" err="1" smtClean="0"/>
              <a:t>Example</a:t>
            </a:r>
            <a:r>
              <a:rPr lang="de-DE" sz="1600" dirty="0" smtClean="0"/>
              <a:t> (</a:t>
            </a:r>
            <a:r>
              <a:rPr lang="de-DE" sz="1600" dirty="0" err="1" smtClean="0"/>
              <a:t>notify.config</a:t>
            </a:r>
            <a:r>
              <a:rPr lang="de-DE" sz="1600" dirty="0" smtClean="0"/>
              <a:t>) – Server 2</a:t>
            </a:r>
            <a:endParaRPr lang="de-DE" sz="1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4475" y="887498"/>
            <a:ext cx="6172228" cy="416158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de-DE" sz="1200" dirty="0" err="1">
                <a:latin typeface="Arial" pitchFamily="34" charset="0"/>
                <a:cs typeface="Arial" pitchFamily="34" charset="0"/>
              </a:rPr>
              <a:t>notify.config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on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server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2 (192.168.10.13):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 &lt;?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xml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version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="1.0"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encoding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="UTF-8"?&gt;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 &lt;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notify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srvid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='2'&gt;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	&lt;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group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url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='http://192.168.10.19/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futurexxl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/'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port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='80'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srvid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='1'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gid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='1' &gt;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		&lt;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entry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url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='http://192.168.10.19/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futurexxl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/'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wakeup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true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'/&gt;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	&lt;/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group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	&lt;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group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url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='http://192.168.10.13/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futurexxl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/'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port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='80'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srvid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='2'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gid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='2'&gt;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		&lt;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entry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url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='http://192.168.10.13/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futurexxl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/'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wakeup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='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true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'/&gt;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	&lt;/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group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  &lt;/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notify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 eaLnBrk="1" hangingPunct="1"/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56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56" y="51786"/>
            <a:ext cx="7344816" cy="307777"/>
          </a:xfrm>
        </p:spPr>
        <p:txBody>
          <a:bodyPr/>
          <a:lstStyle/>
          <a:p>
            <a:pPr eaLnBrk="1" hangingPunct="1"/>
            <a:r>
              <a:rPr lang="en-US" dirty="0" err="1"/>
              <a:t>contentXXL</a:t>
            </a:r>
            <a:r>
              <a:rPr lang="en-US" dirty="0"/>
              <a:t> – </a:t>
            </a:r>
            <a:r>
              <a:rPr lang="de-DE" dirty="0"/>
              <a:t>Cache </a:t>
            </a:r>
            <a:r>
              <a:rPr lang="de-DE" dirty="0" err="1"/>
              <a:t>Synchronization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244475" y="548944"/>
            <a:ext cx="4148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00" dirty="0" smtClean="0"/>
              <a:t>4. </a:t>
            </a:r>
            <a:r>
              <a:rPr lang="de-DE" sz="1600" dirty="0" err="1" smtClean="0"/>
              <a:t>Configuration</a:t>
            </a:r>
            <a:r>
              <a:rPr lang="de-DE" sz="1600" dirty="0" smtClean="0"/>
              <a:t> – Explanation(</a:t>
            </a:r>
            <a:r>
              <a:rPr lang="de-DE" sz="1600" dirty="0" err="1" smtClean="0"/>
              <a:t>notify.config</a:t>
            </a:r>
            <a:r>
              <a:rPr lang="de-DE" sz="1600" dirty="0" smtClean="0"/>
              <a:t>)</a:t>
            </a:r>
            <a:endParaRPr lang="de-DE" sz="1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4475" y="887498"/>
            <a:ext cx="6172228" cy="416158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8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kern="0" dirty="0">
                <a:latin typeface="Arial" pitchFamily="34" charset="0"/>
                <a:cs typeface="Arial" pitchFamily="34" charset="0"/>
              </a:rPr>
              <a:t> Every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application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that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should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synchronized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must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a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notify.config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in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root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directory</a:t>
            </a:r>
            <a:endParaRPr lang="de-DE" sz="1200" kern="0" dirty="0">
              <a:latin typeface="Arial" pitchFamily="34" charset="0"/>
              <a:cs typeface="Arial" pitchFamily="34" charset="0"/>
            </a:endParaRPr>
          </a:p>
          <a:p>
            <a:pPr marL="90488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kern="0" dirty="0">
                <a:latin typeface="Arial" pitchFamily="34" charset="0"/>
                <a:cs typeface="Arial" pitchFamily="34" charset="0"/>
              </a:rPr>
              <a:t> The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ServerID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(&lt;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notify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srvid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=‚X'&gt;)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numbered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consecutively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from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1 (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whether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applications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run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on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one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or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several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server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90488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kern="0" dirty="0">
                <a:latin typeface="Arial" pitchFamily="34" charset="0"/>
                <a:cs typeface="Arial" pitchFamily="34" charset="0"/>
              </a:rPr>
              <a:t> The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groups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should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be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equal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in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every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notify.config</a:t>
            </a:r>
            <a:endParaRPr lang="de-DE" sz="800" kern="0" dirty="0" smtClean="0">
              <a:latin typeface="Arial" pitchFamily="34" charset="0"/>
              <a:cs typeface="Arial" pitchFamily="34" charset="0"/>
            </a:endParaRPr>
          </a:p>
          <a:p>
            <a:pPr marL="547688" lvl="1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Port,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srvid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specifig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URL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necessary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every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group</a:t>
            </a:r>
            <a:endParaRPr lang="de-DE" sz="1200" kern="0" dirty="0">
              <a:latin typeface="Arial" pitchFamily="34" charset="0"/>
              <a:cs typeface="Arial" pitchFamily="34" charset="0"/>
            </a:endParaRPr>
          </a:p>
          <a:p>
            <a:pPr marL="547688" lvl="1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kern="0" dirty="0">
                <a:latin typeface="Arial" pitchFamily="34" charset="0"/>
                <a:cs typeface="Arial" pitchFamily="34" charset="0"/>
              </a:rPr>
              <a:t> The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gid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also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numbered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consecutively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through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every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group</a:t>
            </a:r>
            <a:endParaRPr lang="de-DE" sz="1200" kern="0" dirty="0">
              <a:latin typeface="Arial" pitchFamily="34" charset="0"/>
              <a:cs typeface="Arial" pitchFamily="34" charset="0"/>
            </a:endParaRPr>
          </a:p>
          <a:p>
            <a:pPr marL="90488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Important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90538" lvl="1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kern="0" dirty="0" err="1">
                <a:latin typeface="Arial" pitchFamily="34" charset="0"/>
                <a:cs typeface="Arial" pitchFamily="34" charset="0"/>
              </a:rPr>
              <a:t>If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you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want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to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synch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your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Cache via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tcp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channel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you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need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&lt;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entry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url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…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wakeup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=„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true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“ 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/&gt;</a:t>
            </a:r>
          </a:p>
          <a:p>
            <a:pPr marL="890588" lvl="2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kern="0" dirty="0">
                <a:latin typeface="Arial" pitchFamily="34" charset="0"/>
                <a:cs typeface="Arial" pitchFamily="34" charset="0"/>
              </a:rPr>
              <a:t>The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entry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url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wakeup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=„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true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“ will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be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taken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, so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you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can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enter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more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then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&lt;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entry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url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… /&gt;, but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note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that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just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one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entry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should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„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wakeup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=„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true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““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else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you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will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get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problems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or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wrong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entry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will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be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taken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synchronize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1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server</a:t>
            </a:r>
            <a:endParaRPr lang="de-DE" sz="1200" kern="0" dirty="0">
              <a:latin typeface="Arial" pitchFamily="34" charset="0"/>
              <a:cs typeface="Arial" pitchFamily="34" charset="0"/>
            </a:endParaRPr>
          </a:p>
          <a:p>
            <a:pPr marL="490538" lvl="1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If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you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don‘t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want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to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synch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your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Cache via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tcp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channel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you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don‘t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need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to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enter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&lt;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entry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url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… /&gt;,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you‘ll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just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need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to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enter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&lt;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group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url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… /&gt;</a:t>
            </a:r>
          </a:p>
          <a:p>
            <a:pPr marL="490538" lvl="1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endParaRPr lang="de-DE" sz="1200" kern="0" dirty="0">
              <a:latin typeface="Arial" pitchFamily="34" charset="0"/>
              <a:cs typeface="Arial" pitchFamily="34" charset="0"/>
            </a:endParaRPr>
          </a:p>
          <a:p>
            <a:pPr marL="90488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r>
              <a:rPr lang="de-DE" sz="1200" kern="0" dirty="0">
                <a:latin typeface="Arial" pitchFamily="34" charset="0"/>
                <a:cs typeface="Arial" pitchFamily="34" charset="0"/>
              </a:rPr>
              <a:t> Note: The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CacheSynchronization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works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only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on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groups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another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port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or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another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srvid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as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server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that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causes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12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kern="0" dirty="0" err="1" smtClean="0">
                <a:latin typeface="Arial" pitchFamily="34" charset="0"/>
                <a:cs typeface="Arial" pitchFamily="34" charset="0"/>
              </a:rPr>
              <a:t>synchronization</a:t>
            </a:r>
            <a:endParaRPr lang="de-DE" sz="1200" kern="0" dirty="0" smtClean="0">
              <a:latin typeface="Arial" pitchFamily="34" charset="0"/>
              <a:cs typeface="Arial" pitchFamily="34" charset="0"/>
            </a:endParaRPr>
          </a:p>
          <a:p>
            <a:pPr marL="90488" indent="-90488">
              <a:buClr>
                <a:srgbClr val="F5820F"/>
              </a:buClr>
              <a:buFont typeface="Wingdings" pitchFamily="2" charset="2"/>
              <a:buChar char="§"/>
              <a:defRPr/>
            </a:pPr>
            <a:endParaRPr lang="de-DE" sz="1200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90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/>
  <outs:relatedDocuments/>
  <outs:relatedPeople>
    <outs:relatedPeopleItem>
      <outs:category>Author</outs:category>
      <outs:people>
        <outs:relatedPerson>
          <outs:displayName>Michael Nutz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nutz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outs:propertyMetadataList/>
  <outs:corruptMetadataWasLost/>
</outs:outSpaceData>
</file>

<file path=customXml/itemProps1.xml><?xml version="1.0" encoding="utf-8"?>
<ds:datastoreItem xmlns:ds="http://schemas.openxmlformats.org/officeDocument/2006/customXml" ds:itemID="{0B6D9CC9-9B36-49A4-8B81-B57B831371DB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828</Words>
  <Application>Microsoft Office PowerPoint</Application>
  <PresentationFormat>On-screen Show (16:9)</PresentationFormat>
  <Paragraphs>138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Larissa-Design</vt:lpstr>
      <vt:lpstr>contentXXL – Cache Synchronization</vt:lpstr>
      <vt:lpstr>contentXXL – Cache Synchronization</vt:lpstr>
      <vt:lpstr>contentXXL – Cache Synchronization</vt:lpstr>
      <vt:lpstr>contentXXL – Cache Synchronization</vt:lpstr>
      <vt:lpstr>contentXXL – Cache Synchronization</vt:lpstr>
      <vt:lpstr>contentXXL – Cache Synchronization</vt:lpstr>
      <vt:lpstr>contentXXL – Cache Synchronization</vt:lpstr>
      <vt:lpstr>contentXXL – Cache Synchronization</vt:lpstr>
      <vt:lpstr>contentXXL – Cache Synchronization</vt:lpstr>
      <vt:lpstr>contentXXL – Cache Synchronization</vt:lpstr>
      <vt:lpstr>contentXXL – Cache Synchronization</vt:lpstr>
    </vt:vector>
  </TitlesOfParts>
  <Company>contentXXL International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Michael Nutz</dc:creator>
  <cp:lastModifiedBy>Peter Lachenmayr</cp:lastModifiedBy>
  <cp:revision>691</cp:revision>
  <dcterms:created xsi:type="dcterms:W3CDTF">2007-03-03T14:01:01Z</dcterms:created>
  <dcterms:modified xsi:type="dcterms:W3CDTF">2016-12-16T14:35:48Z</dcterms:modified>
</cp:coreProperties>
</file>